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78" r:id="rId2"/>
  </p:sldIdLst>
  <p:sldSz cx="9144000" cy="6858000" type="screen4x3"/>
  <p:notesSz cx="68580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13" autoAdjust="0"/>
    <p:restoredTop sz="94575" autoAdjust="0"/>
  </p:normalViewPr>
  <p:slideViewPr>
    <p:cSldViewPr snapToGrid="0">
      <p:cViewPr>
        <p:scale>
          <a:sx n="75" d="100"/>
          <a:sy n="75" d="100"/>
        </p:scale>
        <p:origin x="-2202" y="-4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0" d="100"/>
          <a:sy n="40" d="100"/>
        </p:scale>
        <p:origin x="-1542" y="-10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27651" name="Rectangle 3"/>
          <p:cNvSpPr>
            <a:spLocks noGrp="1" noChangeArrowheads="1"/>
          </p:cNvSpPr>
          <p:nvPr>
            <p:ph type="dt" idx="1"/>
          </p:nvPr>
        </p:nvSpPr>
        <p:spPr bwMode="auto">
          <a:xfrm>
            <a:off x="3884613" y="0"/>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27652" name="Rectangle 4"/>
          <p:cNvSpPr>
            <a:spLocks noGrp="1" noRot="1" noChangeAspect="1" noChangeArrowheads="1" noTextEdit="1"/>
          </p:cNvSpPr>
          <p:nvPr>
            <p:ph type="sldImg" idx="2"/>
          </p:nvPr>
        </p:nvSpPr>
        <p:spPr bwMode="auto">
          <a:xfrm>
            <a:off x="1106488" y="698500"/>
            <a:ext cx="4646612" cy="34845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p:cNvSpPr>
            <a:spLocks noGrp="1" noChangeArrowheads="1"/>
          </p:cNvSpPr>
          <p:nvPr>
            <p:ph type="body" sz="quarter" idx="3"/>
          </p:nvPr>
        </p:nvSpPr>
        <p:spPr bwMode="auto">
          <a:xfrm>
            <a:off x="685800" y="4416425"/>
            <a:ext cx="5486400"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7654" name="Rectangle 6"/>
          <p:cNvSpPr>
            <a:spLocks noGrp="1" noChangeArrowheads="1"/>
          </p:cNvSpPr>
          <p:nvPr>
            <p:ph type="ftr" sz="quarter" idx="4"/>
          </p:nvPr>
        </p:nvSpPr>
        <p:spPr bwMode="auto">
          <a:xfrm>
            <a:off x="0" y="8831263"/>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27655" name="Rectangle 7"/>
          <p:cNvSpPr>
            <a:spLocks noGrp="1" noChangeArrowheads="1"/>
          </p:cNvSpPr>
          <p:nvPr>
            <p:ph type="sldNum" sz="quarter" idx="5"/>
          </p:nvPr>
        </p:nvSpPr>
        <p:spPr bwMode="auto">
          <a:xfrm>
            <a:off x="3884613" y="8831263"/>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5B776AE-45FC-447E-848F-70791BE63E79}" type="slidenum">
              <a:rPr lang="en-US" altLang="en-US"/>
              <a:pPr/>
              <a:t>‹#›</a:t>
            </a:fld>
            <a:endParaRPr lang="en-US" altLang="en-US"/>
          </a:p>
        </p:txBody>
      </p:sp>
    </p:spTree>
    <p:extLst>
      <p:ext uri="{BB962C8B-B14F-4D97-AF65-F5344CB8AC3E}">
        <p14:creationId xmlns:p14="http://schemas.microsoft.com/office/powerpoint/2010/main" val="38913628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612009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942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30051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65577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0389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96578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82001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973776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7816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14977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03132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 name="Rectangle 52"/>
          <p:cNvSpPr>
            <a:spLocks noChangeArrowheads="1"/>
          </p:cNvSpPr>
          <p:nvPr userDrawn="1"/>
        </p:nvSpPr>
        <p:spPr bwMode="auto">
          <a:xfrm>
            <a:off x="4953000" y="3429000"/>
            <a:ext cx="388620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1462" name="Group 438"/>
          <p:cNvGraphicFramePr>
            <a:graphicFrameLocks noGrp="1"/>
          </p:cNvGraphicFramePr>
          <p:nvPr userDrawn="1"/>
        </p:nvGraphicFramePr>
        <p:xfrm>
          <a:off x="152400" y="152400"/>
          <a:ext cx="8839200" cy="670560"/>
        </p:xfrm>
        <a:graphic>
          <a:graphicData uri="http://schemas.openxmlformats.org/drawingml/2006/table">
            <a:tbl>
              <a:tblPr/>
              <a:tblGrid>
                <a:gridCol w="692150"/>
                <a:gridCol w="1844675"/>
                <a:gridCol w="730250"/>
                <a:gridCol w="730250"/>
                <a:gridCol w="998538"/>
                <a:gridCol w="982662"/>
                <a:gridCol w="1630363"/>
                <a:gridCol w="1230312"/>
              </a:tblGrid>
              <a:tr h="3048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POW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Due Date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Date submitted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Total points/Grade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85" name="Group 461"/>
          <p:cNvGraphicFramePr>
            <a:graphicFrameLocks noGrp="1"/>
          </p:cNvGraphicFramePr>
          <p:nvPr userDrawn="1"/>
        </p:nvGraphicFramePr>
        <p:xfrm>
          <a:off x="6172200" y="990600"/>
          <a:ext cx="2819400" cy="2651760"/>
        </p:xfrm>
        <a:graphic>
          <a:graphicData uri="http://schemas.openxmlformats.org/drawingml/2006/table">
            <a:tbl>
              <a:tblPr/>
              <a:tblGrid>
                <a:gridCol w="2819400"/>
              </a:tblGrid>
              <a:tr h="609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Please attach all scratch work to your final copy.  All work should be on another sheet of paper.  Always write in COMPLETE sentences!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“Algebra” may not be used as a strategy.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ALL</a:t>
                      </a:r>
                      <a:r>
                        <a:rPr kumimoji="0" lang="en-US" altLang="en-US" sz="1200" b="0" i="0" u="none" strike="noStrike" cap="none" normalizeH="0" baseline="0" smtClean="0">
                          <a:ln>
                            <a:noFill/>
                          </a:ln>
                          <a:solidFill>
                            <a:schemeClr val="tx1"/>
                          </a:solidFill>
                          <a:effectLst/>
                          <a:latin typeface="Times New Roman" pitchFamily="18" charset="0"/>
                        </a:rPr>
                        <a:t> submitted work must be in your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writing or typed on a computer.  You must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be able to explain all work on your POW.</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Remember, the main idea behind these</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problems is </a:t>
                      </a:r>
                      <a:r>
                        <a:rPr kumimoji="0" lang="en-US" altLang="en-US" sz="1200" b="0" i="0" u="sng" strike="noStrike" cap="none" normalizeH="0" baseline="0" smtClean="0">
                          <a:ln>
                            <a:noFill/>
                          </a:ln>
                          <a:solidFill>
                            <a:schemeClr val="tx1"/>
                          </a:solidFill>
                          <a:effectLst/>
                          <a:latin typeface="Times New Roman" pitchFamily="18" charset="0"/>
                        </a:rPr>
                        <a:t>to be able to explain the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sng" strike="noStrike" cap="none" normalizeH="0" baseline="0" smtClean="0">
                          <a:ln>
                            <a:noFill/>
                          </a:ln>
                          <a:solidFill>
                            <a:schemeClr val="tx1"/>
                          </a:solidFill>
                          <a:effectLst/>
                          <a:latin typeface="Times New Roman" pitchFamily="18" charset="0"/>
                        </a:rPr>
                        <a:t>process involved in problem solving</a:t>
                      </a:r>
                      <a:r>
                        <a:rPr kumimoji="0" lang="en-US" altLang="en-US" sz="1200" b="0" i="0" u="none" strike="noStrike" cap="none" normalizeH="0" baseline="0" smtClean="0">
                          <a:ln>
                            <a:noFill/>
                          </a:ln>
                          <a:solidFill>
                            <a:schemeClr val="tx1"/>
                          </a:solidFill>
                          <a:effectLst/>
                          <a:latin typeface="Times New Roman" pitchFamily="18" charset="0"/>
                        </a:rPr>
                        <a:t>, not only to get a “correct answer.”</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71" name="Group 447"/>
          <p:cNvGraphicFramePr>
            <a:graphicFrameLocks noGrp="1"/>
          </p:cNvGraphicFramePr>
          <p:nvPr userDrawn="1"/>
        </p:nvGraphicFramePr>
        <p:xfrm>
          <a:off x="152400" y="2684463"/>
          <a:ext cx="5867400" cy="1051560"/>
        </p:xfrm>
        <a:graphic>
          <a:graphicData uri="http://schemas.openxmlformats.org/drawingml/2006/table">
            <a:tbl>
              <a:tblPr/>
              <a:tblGrid>
                <a:gridCol w="1955800"/>
                <a:gridCol w="1955800"/>
                <a:gridCol w="1955800"/>
              </a:tblGrid>
              <a:tr h="152400">
                <a:tc gridSpan="3">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PROBLEM SOLVING STRATEGIES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2127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an organized list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a picture or diagram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Use or look for a pattern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Use or make a table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Brainstorm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Guess and check</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7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Work backwards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it simpler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Act out or use objects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662" name="Group 638"/>
          <p:cNvGraphicFramePr>
            <a:graphicFrameLocks noGrp="1"/>
          </p:cNvGraphicFramePr>
          <p:nvPr userDrawn="1"/>
        </p:nvGraphicFramePr>
        <p:xfrm>
          <a:off x="152400" y="3810000"/>
          <a:ext cx="8839200" cy="2968752"/>
        </p:xfrm>
        <a:graphic>
          <a:graphicData uri="http://schemas.openxmlformats.org/drawingml/2006/table">
            <a:tbl>
              <a:tblPr/>
              <a:tblGrid>
                <a:gridCol w="6477000"/>
                <a:gridCol w="304800"/>
                <a:gridCol w="381000"/>
                <a:gridCol w="304800"/>
                <a:gridCol w="242888"/>
                <a:gridCol w="365125"/>
                <a:gridCol w="366712"/>
                <a:gridCol w="396875"/>
              </a:tblGrid>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1.  STATEMENT:</a:t>
                      </a:r>
                      <a:r>
                        <a:rPr kumimoji="0" lang="en-US" altLang="en-US" sz="1200" b="0" i="0" u="none" strike="noStrike" cap="none" normalizeH="0" baseline="0" smtClean="0">
                          <a:ln>
                            <a:noFill/>
                          </a:ln>
                          <a:solidFill>
                            <a:schemeClr val="tx1"/>
                          </a:solidFill>
                          <a:effectLst/>
                          <a:latin typeface="Times New Roman" pitchFamily="18" charset="0"/>
                        </a:rPr>
                        <a:t>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In your OWN WORDS restate the problem providing enough details to solve the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2.  PROCEDURE: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  Solve the problem, then EXPLAIN step by step how you found the solution.  Provide DETAILS!!!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Show ALL your work, steps, drawings or tables.  Label and organize all work on your final copy.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Name the main strategy that you used to solve this POW.  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d.  Name one strategy that would not work to solve this POW.  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5113">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3.  CONCLUSION:  </a:t>
                      </a:r>
                      <a:r>
                        <a:rPr kumimoji="0" lang="en-US" altLang="en-US" sz="1200" b="0" i="0" u="none" strike="noStrike" cap="none" normalizeH="0" baseline="0" smtClean="0">
                          <a:ln>
                            <a:noFill/>
                          </a:ln>
                          <a:solidFill>
                            <a:schemeClr val="tx1"/>
                          </a:solidFill>
                          <a:effectLst/>
                          <a:latin typeface="Times New Roman" pitchFamily="18" charset="0"/>
                        </a:rPr>
                        <a:t>a.  What is your answer?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Could there be other CORRECT answers to this same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What 6</a:t>
                      </a:r>
                      <a:r>
                        <a:rPr kumimoji="0" lang="en-US" altLang="en-US" sz="1200" b="0" i="0" u="none" strike="noStrike" cap="none" normalizeH="0" baseline="30000" smtClean="0">
                          <a:ln>
                            <a:noFill/>
                          </a:ln>
                          <a:solidFill>
                            <a:schemeClr val="tx1"/>
                          </a:solidFill>
                          <a:effectLst/>
                          <a:latin typeface="Times New Roman" pitchFamily="18" charset="0"/>
                        </a:rPr>
                        <a:t>th</a:t>
                      </a:r>
                      <a:r>
                        <a:rPr kumimoji="0" lang="en-US" altLang="en-US" sz="1200" b="0" i="0" u="none" strike="noStrike" cap="none" normalizeH="0" baseline="0" smtClean="0">
                          <a:ln>
                            <a:noFill/>
                          </a:ln>
                          <a:solidFill>
                            <a:schemeClr val="tx1"/>
                          </a:solidFill>
                          <a:effectLst/>
                          <a:latin typeface="Times New Roman" pitchFamily="18" charset="0"/>
                        </a:rPr>
                        <a:t> grade (or higher) math related concept did this POW teach you or reinforce that can be used for future problems?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152400" y="685800"/>
            <a:ext cx="5867400" cy="1609725"/>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200"/>
              <a:t>A strange virus has broken out aboard SeaLab I: the 6 member crew has been under water so long now that some of the crew are beginning to take on the characteristics of fish.  Two members show up at breakfast with gills just below their ears, showing that they had just “caught” the virus.  The crew must return at once to prevent further outbreak.  Their only way out is with a two-person submarine.  It is important that neither of the crew members with the virus ride with any member that doesn’t have the virus.  No one may swim and someone must always be driving the two-person submarine.  What is the fewest trips that must be made in the submarine so that no one else begins to look fishy?</a:t>
            </a:r>
          </a:p>
        </p:txBody>
      </p:sp>
      <p:sp>
        <p:nvSpPr>
          <p:cNvPr id="33795" name="Text Box 3"/>
          <p:cNvSpPr txBox="1">
            <a:spLocks noChangeArrowheads="1"/>
          </p:cNvSpPr>
          <p:nvPr/>
        </p:nvSpPr>
        <p:spPr bwMode="auto">
          <a:xfrm>
            <a:off x="3365500" y="177800"/>
            <a:ext cx="8366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Comp - 16</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5260</TotalTime>
  <Words>142</Words>
  <Application>Microsoft Office PowerPoint</Application>
  <PresentationFormat>On-screen Show (4:3)</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Lance Mangham</dc:creator>
  <cp:lastModifiedBy>Lance</cp:lastModifiedBy>
  <cp:revision>95</cp:revision>
  <cp:lastPrinted>2001-04-26T02:59:36Z</cp:lastPrinted>
  <dcterms:created xsi:type="dcterms:W3CDTF">2000-09-03T02:04:07Z</dcterms:created>
  <dcterms:modified xsi:type="dcterms:W3CDTF">2014-05-03T21:26:11Z</dcterms:modified>
</cp:coreProperties>
</file>